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2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353" r:id="rId9"/>
    <p:sldId id="259" r:id="rId10"/>
    <p:sldId id="356" r:id="rId11"/>
    <p:sldId id="260" r:id="rId12"/>
    <p:sldId id="262" r:id="rId13"/>
    <p:sldId id="309" r:id="rId14"/>
    <p:sldId id="261" r:id="rId15"/>
    <p:sldId id="354" r:id="rId16"/>
    <p:sldId id="263" r:id="rId17"/>
    <p:sldId id="324" r:id="rId18"/>
    <p:sldId id="264" r:id="rId19"/>
    <p:sldId id="355" r:id="rId20"/>
    <p:sldId id="315" r:id="rId21"/>
    <p:sldId id="316" r:id="rId22"/>
    <p:sldId id="317" r:id="rId23"/>
    <p:sldId id="318" r:id="rId24"/>
    <p:sldId id="319" r:id="rId25"/>
    <p:sldId id="321" r:id="rId26"/>
    <p:sldId id="320" r:id="rId27"/>
    <p:sldId id="322" r:id="rId28"/>
    <p:sldId id="265" r:id="rId29"/>
    <p:sldId id="310" r:id="rId30"/>
    <p:sldId id="311" r:id="rId31"/>
    <p:sldId id="266" r:id="rId32"/>
    <p:sldId id="314" r:id="rId33"/>
    <p:sldId id="323" r:id="rId34"/>
    <p:sldId id="313" r:id="rId35"/>
    <p:sldId id="312" r:id="rId36"/>
    <p:sldId id="268" r:id="rId37"/>
    <p:sldId id="274" r:id="rId38"/>
    <p:sldId id="338" r:id="rId39"/>
    <p:sldId id="275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295" r:id="rId50"/>
    <p:sldId id="296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8" r:id="rId59"/>
    <p:sldId id="349" r:id="rId60"/>
    <p:sldId id="350" r:id="rId61"/>
    <p:sldId id="351" r:id="rId62"/>
    <p:sldId id="352" r:id="rId63"/>
    <p:sldId id="357" r:id="rId64"/>
    <p:sldId id="358" r:id="rId65"/>
    <p:sldId id="302" r:id="rId66"/>
    <p:sldId id="304" r:id="rId67"/>
    <p:sldId id="305" r:id="rId68"/>
    <p:sldId id="307" r:id="rId69"/>
    <p:sldId id="346" r:id="rId70"/>
    <p:sldId id="347" r:id="rId7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A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97"/>
    <p:restoredTop sz="89640"/>
  </p:normalViewPr>
  <p:slideViewPr>
    <p:cSldViewPr snapToGrid="0">
      <p:cViewPr varScale="1">
        <p:scale>
          <a:sx n="135" d="100"/>
          <a:sy n="135" d="100"/>
        </p:scale>
        <p:origin x="192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1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83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1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7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2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029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22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61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56194"/>
            <a:ext cx="8520600" cy="660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Visualizing Uncertainty with Chromatic Aberration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52397" y="1038240"/>
            <a:ext cx="2239206" cy="417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MCSc</a:t>
            </a:r>
            <a:r>
              <a:rPr lang="en" sz="1400" dirty="0"/>
              <a:t> Thesis </a:t>
            </a:r>
            <a:r>
              <a:rPr lang="en" sz="1400" dirty="0" err="1"/>
              <a:t>Defence</a:t>
            </a:r>
            <a:endParaRPr sz="14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6429727" y="2187777"/>
            <a:ext cx="2647161" cy="76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Md Rashidul Islam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10 May 2022</a:t>
            </a:r>
            <a:endParaRPr sz="18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7" y="225049"/>
            <a:ext cx="1699992" cy="4179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7A09-F956-363E-B9FA-90FE75D3859F}"/>
              </a:ext>
            </a:extLst>
          </p:cNvPr>
          <p:cNvSpPr txBox="1"/>
          <p:nvPr/>
        </p:nvSpPr>
        <p:spPr>
          <a:xfrm>
            <a:off x="528506" y="3748900"/>
            <a:ext cx="28216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dirty="0"/>
              <a:t>Dr. Stephen Brooks (Supervisor) 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Fernando </a:t>
            </a:r>
            <a:r>
              <a:rPr lang="en-CA" dirty="0" err="1"/>
              <a:t>Paulovich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Joseph Malloch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Dirk Arnold (Chair)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434E2-2D3E-B2DC-78ED-7F3EF2CF138F}"/>
              </a:ext>
            </a:extLst>
          </p:cNvPr>
          <p:cNvSpPr txBox="1"/>
          <p:nvPr/>
        </p:nvSpPr>
        <p:spPr>
          <a:xfrm>
            <a:off x="528506" y="3363985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Examining Committee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Data Generation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Chromatic Abberation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62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Exploratory Designs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8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789592" y="1017725"/>
            <a:ext cx="66828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Background</a:t>
            </a:r>
            <a:endParaRPr sz="7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sz="1400" dirty="0">
                <a:solidFill>
                  <a:srgbClr val="FF0000"/>
                </a:solidFill>
              </a:rPr>
              <a:t>Prior Work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Data Generation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>
                <a:solidFill>
                  <a:srgbClr val="FF0000"/>
                </a:solidFill>
              </a:rPr>
              <a:t>Chromatic Abberation</a:t>
            </a:r>
          </a:p>
          <a:p>
            <a:pPr>
              <a:lnSpc>
                <a:spcPct val="200000"/>
              </a:lnSpc>
            </a:pPr>
            <a:r>
              <a:rPr lang="en" sz="1400" dirty="0">
                <a:solidFill>
                  <a:srgbClr val="FF0000"/>
                </a:solidFill>
              </a:rPr>
              <a:t>Exploratory Designs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400" dirty="0"/>
              <a:t>User Study Design</a:t>
            </a:r>
            <a:endParaRPr sz="3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 dirty="0"/>
              <a:t>Quantitative Test</a:t>
            </a:r>
            <a:endParaRPr sz="1400" dirty="0"/>
          </a:p>
          <a:p>
            <a:pPr lvl="0">
              <a:lnSpc>
                <a:spcPct val="200000"/>
              </a:lnSpc>
            </a:pPr>
            <a:r>
              <a:rPr lang="en" sz="1400" dirty="0"/>
              <a:t>Conclusion</a:t>
            </a:r>
          </a:p>
          <a:p>
            <a:pPr lvl="0">
              <a:lnSpc>
                <a:spcPct val="200000"/>
              </a:lnSpc>
            </a:pPr>
            <a:r>
              <a:rPr lang="en" sz="1400" dirty="0"/>
              <a:t>Future Work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country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160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17041"/>
            <a:ext cx="5808960" cy="493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CD5C9-2C1A-0909-EACD-146325244DE5}"/>
              </a:ext>
            </a:extLst>
          </p:cNvPr>
          <p:cNvSpPr txBox="1"/>
          <p:nvPr/>
        </p:nvSpPr>
        <p:spPr>
          <a:xfrm>
            <a:off x="397106" y="2319386"/>
            <a:ext cx="237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Each column represents an uncertainty in the range 1-9</a:t>
            </a:r>
          </a:p>
        </p:txBody>
      </p:sp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1" y="0"/>
            <a:ext cx="5676387" cy="51067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1509798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1493217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3307852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</a:t>
            </a:r>
            <a:r>
              <a:rPr lang="en-CA" dirty="0">
                <a:solidFill>
                  <a:srgbClr val="FF0000"/>
                </a:solidFill>
              </a:rPr>
              <a:t>the</a:t>
            </a:r>
            <a:r>
              <a:rPr lang="en-CA" dirty="0"/>
              <a:t>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141831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Conclusion</a:t>
            </a:r>
            <a:r>
              <a:rPr lang="en-CA" sz="1200" dirty="0"/>
              <a:t>:   null hypothesis Ho </a:t>
            </a:r>
            <a:r>
              <a:rPr lang="en-CA" sz="1200" i="1" dirty="0"/>
              <a:t>is rejected</a:t>
            </a:r>
            <a:r>
              <a:rPr lang="en-CA" sz="1200" dirty="0"/>
              <a:t>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37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18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1" y="2118093"/>
            <a:ext cx="2906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Conclustions and Future Work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519598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 of Thesis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solidFill>
                  <a:srgbClr val="FF0000"/>
                </a:solidFill>
              </a:rPr>
              <a:t>List the new and valuable things you did… </a:t>
            </a:r>
            <a:endParaRPr lang="en" dirty="0"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399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performance and perception for CA statistically surpasses VSUP.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further study could be conducted with more levels uncertainties for instance, with 8 levels instead of 4 levels of uncertainties.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</a:pPr>
            <a:r>
              <a:rPr lang="en-CA" dirty="0"/>
              <a:t>Other future work may refine and expand upon some of our other experimental designs Starfish streamgraph layout.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/>
              <a:t>Michael </a:t>
            </a:r>
            <a:r>
              <a:rPr lang="en-CA" sz="1400" dirty="0" err="1"/>
              <a:t>Correll</a:t>
            </a:r>
            <a:r>
              <a:rPr lang="en-CA" sz="1400" dirty="0"/>
              <a:t>, Dominik Moritz, Jeffrey </a:t>
            </a:r>
            <a:r>
              <a:rPr lang="en-CA" sz="1400" dirty="0" err="1"/>
              <a:t>Heer</a:t>
            </a:r>
            <a:r>
              <a:rPr lang="en-CA" sz="1400" dirty="0"/>
              <a:t>. Value-Suppressing Uncertainty Palettes</a:t>
            </a:r>
            <a:r>
              <a:rPr lang="en-GB" sz="1400" dirty="0"/>
              <a:t>. </a:t>
            </a:r>
            <a:r>
              <a:rPr lang="en-CA" sz="1400" dirty="0"/>
              <a:t>Proceedings of the 2018 CHI Conference on Human Factors in Computing Systems. April 2018. Paper No.: 642 Pages 1–11</a:t>
            </a:r>
            <a:r>
              <a:rPr lang="en" sz="1400" dirty="0"/>
              <a:t>.</a:t>
            </a:r>
            <a:endParaRPr sz="1400"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/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Christophorus</a:t>
            </a:r>
            <a:r>
              <a:rPr lang="en-US" sz="1400" dirty="0"/>
              <a:t> </a:t>
            </a:r>
            <a:r>
              <a:rPr lang="en-US" sz="1400" dirty="0" err="1"/>
              <a:t>Beneditto</a:t>
            </a:r>
            <a:r>
              <a:rPr lang="en-US" sz="1400" dirty="0"/>
              <a:t>, Aditya </a:t>
            </a:r>
            <a:r>
              <a:rPr lang="en-US" sz="1400" dirty="0" err="1"/>
              <a:t>Satrio</a:t>
            </a:r>
            <a:r>
              <a:rPr lang="en-US" sz="1400" dirty="0"/>
              <a:t> et al. Time series analysis and forecasting of coronavirus disease in Indonesia using ARIMA model and PROPHET, https://</a:t>
            </a:r>
            <a:r>
              <a:rPr lang="en-US" sz="1400" dirty="0" err="1"/>
              <a:t>doi.org</a:t>
            </a:r>
            <a:r>
              <a:rPr lang="en-US" sz="1400" dirty="0"/>
              <a:t>/10.1016/j.procs.2021.01.036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Keppel, Geoffrey: Design and Analysis, 3rd Edition. Prentice-Hall.</a:t>
            </a:r>
            <a:endParaRPr lang="en-CA" sz="1400" dirty="0"/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Shapiro, S. S.; Wilk, M. B. (1965). "An analysis of variance test for normality (complete samples)". </a:t>
            </a:r>
            <a:r>
              <a:rPr lang="en-US" sz="1400" dirty="0" err="1"/>
              <a:t>Biometrika</a:t>
            </a:r>
            <a:r>
              <a:rPr lang="en-US" sz="1400" dirty="0"/>
              <a:t>. 52 (3–4): 591–611</a:t>
            </a:r>
            <a:r>
              <a:rPr lang="en" sz="1400" dirty="0"/>
              <a:t>. </a:t>
            </a: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Henning </a:t>
            </a:r>
            <a:r>
              <a:rPr lang="en-GB" sz="1400" dirty="0" err="1"/>
              <a:t>Griethe</a:t>
            </a:r>
            <a:r>
              <a:rPr lang="en-GB" sz="1400" dirty="0"/>
              <a:t> et al. The Visualization of Uncertain Data: Methods and Problems. Computer Graphics, 18051 Rostock, Germany</a:t>
            </a:r>
            <a:r>
              <a:rPr lang="en-US" sz="1400" dirty="0"/>
              <a:t>. </a:t>
            </a:r>
            <a:r>
              <a:rPr lang="en-GB" sz="1400" dirty="0"/>
              <a:t>January 2006, 2,988 reads, 36 publications, 262 citations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Pang, A., </a:t>
            </a:r>
            <a:r>
              <a:rPr lang="en-GB" sz="1400" dirty="0" err="1"/>
              <a:t>Wittenbrink</a:t>
            </a:r>
            <a:r>
              <a:rPr lang="en-GB" sz="1400" dirty="0"/>
              <a:t>, C., </a:t>
            </a:r>
            <a:r>
              <a:rPr lang="en-GB" sz="1400" dirty="0" err="1"/>
              <a:t>Lodha</a:t>
            </a:r>
            <a:r>
              <a:rPr lang="en-GB" sz="1400" dirty="0"/>
              <a:t>., S.: Approaches to uncertainty visualization. The Visual Computer 13(8), 370–390 (1997)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/>
              <a:t>R. Finger and A. M. </a:t>
            </a:r>
            <a:r>
              <a:rPr lang="en-CA" sz="1400" dirty="0" err="1"/>
              <a:t>Bisantz</a:t>
            </a:r>
            <a:r>
              <a:rPr lang="en-CA" sz="1400" dirty="0"/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Prior Work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K. Koh, B. Kim &amp; J. </a:t>
            </a:r>
            <a:r>
              <a:rPr lang="en-CA" sz="1400" dirty="0" err="1"/>
              <a:t>Seo</a:t>
            </a:r>
            <a:r>
              <a:rPr lang="en-CA" sz="1400" dirty="0"/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/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/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&lt;add a slide or two here that lists other prior work, briefly&gt;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069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Prior Work</a:t>
            </a:r>
            <a:endParaRPr sz="3000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410374"/>
            <a:ext cx="4508390" cy="2317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55333" y="1405465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4108</TotalTime>
  <Words>2708</Words>
  <Application>Microsoft Macintosh PowerPoint</Application>
  <PresentationFormat>On-screen Show (16:9)</PresentationFormat>
  <Paragraphs>611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Cambria Math</vt:lpstr>
      <vt:lpstr>Times New Roman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Prior Work</vt:lpstr>
      <vt:lpstr>&lt;add a slide or two here that lists other prior work, briefly&gt;</vt:lpstr>
      <vt:lpstr>Prior Work</vt:lpstr>
      <vt:lpstr>Data Generation</vt:lpstr>
      <vt:lpstr>Uncertainty Data Generation Flow</vt:lpstr>
      <vt:lpstr>Predictive Algorithms</vt:lpstr>
      <vt:lpstr>Uncertainty Comparison among Models</vt:lpstr>
      <vt:lpstr>Uncertainty in Prediction</vt:lpstr>
      <vt:lpstr>Chromatic Abberation</vt:lpstr>
      <vt:lpstr>Architecture of CA</vt:lpstr>
      <vt:lpstr>CA on a Circle</vt:lpstr>
      <vt:lpstr>More Examples of CA Shapes</vt:lpstr>
      <vt:lpstr>Exploratory Designs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Conclustions and Future Work</vt:lpstr>
      <vt:lpstr>Contributions of Thesis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dc:creator>sbrooks</dc:creator>
  <cp:lastModifiedBy>Rashid Islam</cp:lastModifiedBy>
  <cp:revision>72</cp:revision>
  <dcterms:modified xsi:type="dcterms:W3CDTF">2022-05-05T20:23:33Z</dcterms:modified>
</cp:coreProperties>
</file>